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5.png" ContentType="image/png"/>
  <Override PartName="/ppt/media/image37.png" ContentType="image/png"/>
  <Override PartName="/ppt/media/image12.png" ContentType="image/png"/>
  <Override PartName="/ppt/media/image46.png" ContentType="image/png"/>
  <Override PartName="/ppt/media/image9.jpeg" ContentType="image/jpeg"/>
  <Override PartName="/ppt/media/image7.jpeg" ContentType="image/jpeg"/>
  <Override PartName="/ppt/media/image1.jpeg" ContentType="image/jpeg"/>
  <Override PartName="/ppt/media/image16.png" ContentType="image/png"/>
  <Override PartName="/ppt/media/image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8.png" ContentType="image/png"/>
  <Override PartName="/ppt/media/image23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8.jpeg" ContentType="image/jpeg"/>
  <Override PartName="/ppt/media/image11.png" ContentType="image/png"/>
  <Override PartName="/ppt/media/image36.png" ContentType="image/png"/>
  <Override PartName="/ppt/media/image13.jpeg" ContentType="image/jpeg"/>
  <Override PartName="/ppt/media/image14.jpeg" ContentType="image/jpeg"/>
  <Override PartName="/ppt/media/image5.png" ContentType="image/png"/>
  <Override PartName="/ppt/media/image21.jpeg" ContentType="image/jpeg"/>
  <Override PartName="/ppt/media/image22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27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</a:t>
            </a:r>
            <a:r>
              <a:rPr b="0" lang="en-IN" sz="2000" spc="-1" strike="noStrike">
                <a:latin typeface="Arial"/>
              </a:rPr>
              <a:t>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593AB3-67EC-46C4-B0B5-A71848699255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4840" y="1336680"/>
            <a:ext cx="4808160" cy="360648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560" cy="420840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Reference: https://encyclopedia.pub/item/revision/31e50a05ce0d61489848472e9755fcac</a:t>
            </a:r>
            <a:endParaRPr b="0" lang="en-IN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9207C9-A83D-4CBF-A648-7B905DFBA6A9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4840" y="1336680"/>
            <a:ext cx="4808160" cy="360648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560" cy="420840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Ref1: www.news-medical.net </a:t>
            </a:r>
            <a:endParaRPr b="0" lang="en-IN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Ref2: www.ncbi.nlm.nih.gov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F7AA72-CBEE-4C11-B399-56F140137EC7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4840" y="1336680"/>
            <a:ext cx="4808160" cy="360648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560" cy="420840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Ref1: https://encyclopedia.pub/item/revision/31e50a05ce0d61489848472e9755fcac</a:t>
            </a:r>
            <a:endParaRPr b="0" lang="en-IN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IN" sz="2000" spc="-1" strike="noStrike">
                <a:latin typeface="Arial"/>
              </a:rPr>
              <a:t>Ref2: https://www.ncbi.nlm.nih.gov/pmc/articles/PMC7309009/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4281480" y="10155240"/>
            <a:ext cx="3274920" cy="5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B49BF0-7D50-4B4E-B651-E12F690ABD0C}" type="slidenum">
              <a:rPr b="0" lang="en-IN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doi.org/10.1016/j.bspc.2020.101928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archive.ics.uci.edu/ml/datasets/Cuff-Less+Blood+Pressure+Estimation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95280" y="2664360"/>
            <a:ext cx="8105400" cy="19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IN" sz="3800" spc="-1" strike="noStrike">
                <a:solidFill>
                  <a:srgbClr val="000000"/>
                </a:solidFill>
                <a:latin typeface="Arial"/>
                <a:ea typeface="DejaVu Sans"/>
              </a:rPr>
              <a:t>A non-contact based system to measure Spo2 and systolic/diastolic BP using RGB-NIR camera</a:t>
            </a:r>
            <a:endParaRPr b="0" lang="en-IN" sz="38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09840" y="4722480"/>
            <a:ext cx="6409440" cy="162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Arial"/>
                <a:ea typeface="DejaVu Sans"/>
              </a:rPr>
              <a:t>Divya Saxena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Arial"/>
                <a:ea typeface="DejaVu Sans"/>
              </a:rPr>
              <a:t>Supervised by: Dr. Manfred Huber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Arial"/>
                <a:ea typeface="DejaVu Sans"/>
              </a:rPr>
              <a:t>Committee Members: Dr. David Levine, Dr. Dajiang Zhu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474480" y="4280040"/>
            <a:ext cx="66805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592080" y="357840"/>
            <a:ext cx="20509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360720" y="1152000"/>
            <a:ext cx="5470560" cy="49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bounding box for the detected face in each frame. 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Two bounding boxes - the right and the left cheek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2 Regions of Interest (ROIs) 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 spatial average of the color channel and IR channel pixel values (0-255)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Denote those regions as R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where i=1,2,……..,n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For each video frame V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:= V(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jr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) belongs to R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nxm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, j=1,2,…,t,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Compute the average value on each region R</a:t>
            </a:r>
            <a:r>
              <a:rPr b="0" lang="en-IN" sz="1000" spc="-1" strike="noStrike" baseline="-17000">
                <a:solidFill>
                  <a:srgbClr val="000000"/>
                </a:solidFill>
                <a:latin typeface="arial"/>
                <a:ea typeface="Times New Roman"/>
              </a:rPr>
              <a:t>i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04000" y="2124000"/>
            <a:ext cx="518256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44" name="Formula 4"/>
              <p:cNvSpPr txBox="1"/>
              <p:nvPr/>
            </p:nvSpPr>
            <p:spPr>
              <a:xfrm>
                <a:off x="2281680" y="3117960"/>
                <a:ext cx="1475280" cy="75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y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sSub>
                      <m:e>
                        <m:r>
                          <m:t xml:space="preserve">,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R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  <m:r>
                      <m:t xml:space="preserve">Σ</m:t>
                    </m:r>
                    <m:sSub>
                      <m:e>
                        <m:r>
                          <m:t xml:space="preserve">V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y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45" name="CustomShape 5"/>
          <p:cNvSpPr/>
          <p:nvPr/>
        </p:nvSpPr>
        <p:spPr>
          <a:xfrm>
            <a:off x="2448000" y="429840"/>
            <a:ext cx="561528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REGION OF INTERESTS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6415560" y="3672360"/>
            <a:ext cx="1760040" cy="15109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415560" y="1368360"/>
            <a:ext cx="1755720" cy="15109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523560" y="3528360"/>
            <a:ext cx="1760040" cy="151092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6631560" y="3384360"/>
            <a:ext cx="1760040" cy="1510920"/>
          </a:xfrm>
          <a:prstGeom prst="rect">
            <a:avLst/>
          </a:prstGeom>
          <a:ln>
            <a:noFill/>
          </a:ln>
        </p:spPr>
      </p:pic>
      <p:sp>
        <p:nvSpPr>
          <p:cNvPr id="150" name="CustomShape 6"/>
          <p:cNvSpPr/>
          <p:nvPr/>
        </p:nvSpPr>
        <p:spPr>
          <a:xfrm>
            <a:off x="7128360" y="4428360"/>
            <a:ext cx="250560" cy="142560"/>
          </a:xfrm>
          <a:prstGeom prst="rect">
            <a:avLst/>
          </a:prstGeom>
          <a:noFill/>
          <a:ln w="36000">
            <a:solidFill>
              <a:srgbClr val="33ff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7"/>
          <p:cNvSpPr/>
          <p:nvPr/>
        </p:nvSpPr>
        <p:spPr>
          <a:xfrm>
            <a:off x="7560360" y="4428360"/>
            <a:ext cx="250560" cy="142560"/>
          </a:xfrm>
          <a:prstGeom prst="rect">
            <a:avLst/>
          </a:prstGeom>
          <a:noFill/>
          <a:ln w="36000">
            <a:solidFill>
              <a:srgbClr val="33ff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8"/>
          <p:cNvSpPr/>
          <p:nvPr/>
        </p:nvSpPr>
        <p:spPr>
          <a:xfrm>
            <a:off x="7344360" y="2412360"/>
            <a:ext cx="250560" cy="142560"/>
          </a:xfrm>
          <a:prstGeom prst="rect">
            <a:avLst/>
          </a:prstGeom>
          <a:noFill/>
          <a:ln w="36000">
            <a:solidFill>
              <a:srgbClr val="33ff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9"/>
          <p:cNvSpPr/>
          <p:nvPr/>
        </p:nvSpPr>
        <p:spPr>
          <a:xfrm>
            <a:off x="6804360" y="2412360"/>
            <a:ext cx="250560" cy="142560"/>
          </a:xfrm>
          <a:prstGeom prst="rect">
            <a:avLst/>
          </a:prstGeom>
          <a:noFill/>
          <a:ln w="36000">
            <a:solidFill>
              <a:srgbClr val="33ff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0"/>
          <p:cNvSpPr/>
          <p:nvPr/>
        </p:nvSpPr>
        <p:spPr>
          <a:xfrm>
            <a:off x="7344360" y="2412360"/>
            <a:ext cx="250560" cy="142560"/>
          </a:xfrm>
          <a:prstGeom prst="rect">
            <a:avLst/>
          </a:prstGeom>
          <a:noFill/>
          <a:ln w="36000">
            <a:solidFill>
              <a:srgbClr val="33ff9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63" dur="indefinite" restart="never" nodeType="tmRoot">
          <p:childTnLst>
            <p:seq>
              <p:cTn id="264" dur="indefinite" nodeType="mainSeq">
                <p:childTnLst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872000" y="253080"/>
            <a:ext cx="5758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PRE-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PROCES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SING OF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SIGNALS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152000"/>
            <a:ext cx="8062560" cy="21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Raw PPG signals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Filtered using Butterworth high bandpass and low bandpass with orders 2 and 4 respectively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Peaks visually verified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 clinically approved ground-truth method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792000" y="4500000"/>
            <a:ext cx="7271280" cy="15832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576000" y="2196000"/>
            <a:ext cx="1850760" cy="118728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720000" y="3384000"/>
            <a:ext cx="1656000" cy="13680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3528000" y="2160000"/>
            <a:ext cx="1802520" cy="1224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5"/>
          <a:stretch/>
        </p:blipFill>
        <p:spPr>
          <a:xfrm>
            <a:off x="3672000" y="3384000"/>
            <a:ext cx="1728000" cy="14508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6"/>
          <a:stretch/>
        </p:blipFill>
        <p:spPr>
          <a:xfrm>
            <a:off x="6264000" y="1930320"/>
            <a:ext cx="2736000" cy="2893680"/>
          </a:xfrm>
          <a:prstGeom prst="rect">
            <a:avLst/>
          </a:prstGeom>
          <a:ln>
            <a:noFill/>
          </a:ln>
        </p:spPr>
      </p:pic>
      <p:sp>
        <p:nvSpPr>
          <p:cNvPr id="163" name="TextShape 3"/>
          <p:cNvSpPr txBox="1"/>
          <p:nvPr/>
        </p:nvSpPr>
        <p:spPr>
          <a:xfrm>
            <a:off x="2376000" y="3240000"/>
            <a:ext cx="988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High</a:t>
            </a:r>
            <a:r>
              <a:rPr b="0" lang="en-IN" sz="1800" spc="-1" strike="noStrike">
                <a:latin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pass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4" name="TextShape 4"/>
          <p:cNvSpPr txBox="1"/>
          <p:nvPr/>
        </p:nvSpPr>
        <p:spPr>
          <a:xfrm>
            <a:off x="5328000" y="3240000"/>
            <a:ext cx="948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Low</a:t>
            </a:r>
            <a:r>
              <a:rPr b="0" lang="en-IN" sz="1800" spc="-1" strike="noStrike">
                <a:latin typeface="Arial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pass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520000" y="3528000"/>
            <a:ext cx="720000" cy="58320"/>
          </a:xfrm>
          <a:custGeom>
            <a:avLst/>
            <a:gdLst/>
            <a:ahLst/>
            <a:rect l="0" t="0" r="r" b="b"/>
            <a:pathLst>
              <a:path w="2002" h="164">
                <a:moveTo>
                  <a:pt x="0" y="40"/>
                </a:moveTo>
                <a:lnTo>
                  <a:pt x="1500" y="40"/>
                </a:lnTo>
                <a:lnTo>
                  <a:pt x="1500" y="0"/>
                </a:lnTo>
                <a:lnTo>
                  <a:pt x="2001" y="81"/>
                </a:lnTo>
                <a:lnTo>
                  <a:pt x="1500" y="163"/>
                </a:lnTo>
                <a:lnTo>
                  <a:pt x="1500" y="122"/>
                </a:lnTo>
                <a:lnTo>
                  <a:pt x="0" y="122"/>
                </a:lnTo>
                <a:lnTo>
                  <a:pt x="0" y="4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"/>
          <p:cNvSpPr/>
          <p:nvPr/>
        </p:nvSpPr>
        <p:spPr>
          <a:xfrm>
            <a:off x="5472360" y="3528360"/>
            <a:ext cx="720000" cy="58320"/>
          </a:xfrm>
          <a:custGeom>
            <a:avLst/>
            <a:gdLst/>
            <a:ahLst/>
            <a:rect l="0" t="0" r="r" b="b"/>
            <a:pathLst>
              <a:path w="2002" h="164">
                <a:moveTo>
                  <a:pt x="0" y="40"/>
                </a:moveTo>
                <a:lnTo>
                  <a:pt x="1500" y="40"/>
                </a:lnTo>
                <a:lnTo>
                  <a:pt x="1500" y="0"/>
                </a:lnTo>
                <a:lnTo>
                  <a:pt x="2001" y="81"/>
                </a:lnTo>
                <a:lnTo>
                  <a:pt x="1500" y="163"/>
                </a:lnTo>
                <a:lnTo>
                  <a:pt x="1500" y="122"/>
                </a:lnTo>
                <a:lnTo>
                  <a:pt x="0" y="122"/>
                </a:lnTo>
                <a:lnTo>
                  <a:pt x="0" y="4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7" dur="indefinite" restart="never" nodeType="tmRoot">
          <p:childTnLst>
            <p:seq>
              <p:cTn id="298" dur="indefinite" nodeType="mainSeq">
                <p:childTnLst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872000" y="253080"/>
            <a:ext cx="5758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PRE-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PROC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ESSIN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G OF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LS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39600" y="1130040"/>
            <a:ext cx="6086160" cy="19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The red, green, and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blue signals are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already aligned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Maxima and minima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at the same time (s)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IR channel is a little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shifted.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Align the IR channel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with the Red channel.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Alignment technique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is labeled as "phase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spectra".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Phase correlation in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Fourier space.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Cross-correlate data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at the native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resolution - achieve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integer precision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Achieve sub-pixel or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fraction precision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Upscale the data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before doing cross-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correlation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We  upscale data N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times to achieve 1/N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precision as far as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shift value goes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792000" y="4500000"/>
            <a:ext cx="7271280" cy="15832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rcRect l="0" t="0" r="0" b="2641"/>
          <a:stretch/>
        </p:blipFill>
        <p:spPr>
          <a:xfrm>
            <a:off x="5760000" y="3161520"/>
            <a:ext cx="3066840" cy="133812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1008000" y="3193920"/>
            <a:ext cx="3285720" cy="1486080"/>
          </a:xfrm>
          <a:prstGeom prst="rect">
            <a:avLst/>
          </a:prstGeom>
          <a:ln>
            <a:noFill/>
          </a:ln>
        </p:spPr>
      </p:pic>
      <p:sp>
        <p:nvSpPr>
          <p:cNvPr id="172" name="TextShape 3"/>
          <p:cNvSpPr txBox="1"/>
          <p:nvPr/>
        </p:nvSpPr>
        <p:spPr>
          <a:xfrm>
            <a:off x="4032000" y="3542040"/>
            <a:ext cx="1728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Aligned IR and Red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4176000" y="3816360"/>
            <a:ext cx="1224000" cy="71640"/>
          </a:xfrm>
          <a:custGeom>
            <a:avLst/>
            <a:gdLst/>
            <a:ahLst/>
            <a:rect l="0" t="0" r="r" b="b"/>
            <a:pathLst>
              <a:path w="3402" h="201">
                <a:moveTo>
                  <a:pt x="0" y="50"/>
                </a:moveTo>
                <a:lnTo>
                  <a:pt x="2550" y="50"/>
                </a:lnTo>
                <a:lnTo>
                  <a:pt x="2550" y="0"/>
                </a:lnTo>
                <a:lnTo>
                  <a:pt x="3401" y="100"/>
                </a:lnTo>
                <a:lnTo>
                  <a:pt x="2550" y="200"/>
                </a:lnTo>
                <a:lnTo>
                  <a:pt x="255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5" dur="indefinite" restart="never" nodeType="tmRoot">
          <p:childTnLst>
            <p:seq>
              <p:cTn id="316" dur="indefinite" nodeType="mainSeq">
                <p:childTnLst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872000" y="253080"/>
            <a:ext cx="5758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PRE-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PROCESSIN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G OF </a:t>
            </a: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SIGNALS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24960" y="1130040"/>
            <a:ext cx="671580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The strongest BVP signal is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selected and inverted if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inverted signals are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stronger.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Noise removed by taking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beat having systolic peak,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dicrotic notch and diastolic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peak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  <a:p>
            <a:pPr marL="360" indent="-215640" algn="just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Normalized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to 1</a:t>
            </a:r>
            <a:endParaRPr b="0" lang="en-IN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792000" y="4500000"/>
            <a:ext cx="7271280" cy="15832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270440" y="2232000"/>
            <a:ext cx="2401560" cy="15840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5184000" y="1793520"/>
            <a:ext cx="2381040" cy="9424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5260680" y="3367800"/>
            <a:ext cx="2371320" cy="952200"/>
          </a:xfrm>
          <a:prstGeom prst="rect">
            <a:avLst/>
          </a:prstGeom>
          <a:ln>
            <a:noFill/>
          </a:ln>
        </p:spPr>
      </p:pic>
      <p:sp>
        <p:nvSpPr>
          <p:cNvPr id="180" name="TextShape 3"/>
          <p:cNvSpPr txBox="1"/>
          <p:nvPr/>
        </p:nvSpPr>
        <p:spPr>
          <a:xfrm>
            <a:off x="3456000" y="2664360"/>
            <a:ext cx="1728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Remove Noise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3528000" y="2952360"/>
            <a:ext cx="1224000" cy="71640"/>
          </a:xfrm>
          <a:custGeom>
            <a:avLst/>
            <a:gdLst/>
            <a:ahLst/>
            <a:rect l="0" t="0" r="r" b="b"/>
            <a:pathLst>
              <a:path w="3402" h="201">
                <a:moveTo>
                  <a:pt x="0" y="50"/>
                </a:moveTo>
                <a:lnTo>
                  <a:pt x="2550" y="50"/>
                </a:lnTo>
                <a:lnTo>
                  <a:pt x="2550" y="0"/>
                </a:lnTo>
                <a:lnTo>
                  <a:pt x="3401" y="100"/>
                </a:lnTo>
                <a:lnTo>
                  <a:pt x="2550" y="200"/>
                </a:lnTo>
                <a:lnTo>
                  <a:pt x="255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4932360" y="2160360"/>
            <a:ext cx="359640" cy="71640"/>
          </a:xfrm>
          <a:custGeom>
            <a:avLst/>
            <a:gdLst/>
            <a:ahLst/>
            <a:rect l="l" t="t" r="r" b="b"/>
            <a:pathLst>
              <a:path w="1002" h="201">
                <a:moveTo>
                  <a:pt x="0" y="50"/>
                </a:moveTo>
                <a:lnTo>
                  <a:pt x="750" y="50"/>
                </a:lnTo>
                <a:lnTo>
                  <a:pt x="750" y="0"/>
                </a:lnTo>
                <a:lnTo>
                  <a:pt x="1001" y="100"/>
                </a:lnTo>
                <a:lnTo>
                  <a:pt x="750" y="200"/>
                </a:lnTo>
                <a:lnTo>
                  <a:pt x="75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4932720" y="3852720"/>
            <a:ext cx="359640" cy="71640"/>
          </a:xfrm>
          <a:custGeom>
            <a:avLst/>
            <a:gdLst/>
            <a:ahLst/>
            <a:rect l="l" t="t" r="r" b="b"/>
            <a:pathLst>
              <a:path w="1002" h="201">
                <a:moveTo>
                  <a:pt x="0" y="50"/>
                </a:moveTo>
                <a:lnTo>
                  <a:pt x="750" y="50"/>
                </a:lnTo>
                <a:lnTo>
                  <a:pt x="750" y="0"/>
                </a:lnTo>
                <a:lnTo>
                  <a:pt x="1001" y="100"/>
                </a:lnTo>
                <a:lnTo>
                  <a:pt x="750" y="200"/>
                </a:lnTo>
                <a:lnTo>
                  <a:pt x="750" y="150"/>
                </a:lnTo>
                <a:lnTo>
                  <a:pt x="0" y="150"/>
                </a:lnTo>
                <a:lnTo>
                  <a:pt x="0" y="5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TextShape 7"/>
          <p:cNvSpPr txBox="1"/>
          <p:nvPr/>
        </p:nvSpPr>
        <p:spPr>
          <a:xfrm>
            <a:off x="3960000" y="1868040"/>
            <a:ext cx="13644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Systolic Peak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Detected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85" name="TextShape 8"/>
          <p:cNvSpPr txBox="1"/>
          <p:nvPr/>
        </p:nvSpPr>
        <p:spPr>
          <a:xfrm>
            <a:off x="4011120" y="3596400"/>
            <a:ext cx="134964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Diastolic Peak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Detected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2175480" y="321840"/>
            <a:ext cx="624744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11560" y="1062720"/>
            <a:ext cx="8062560" cy="21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 in Filtered PPG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systolic peak detected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Dicronotic notch detected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Diastolic peak detected in filtered ppg.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maxima - systolic peak ( Peak detection algorithm)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Second-order derivative of the waveform - diastolic peak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Mostly, the largest minima with second-order derivatives correspond to systolic peaks, and minima following these correspond to diastolic peaks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systolic-diastolic peak-to-peak is considered to be one beat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69880" y="3024000"/>
            <a:ext cx="7709400" cy="30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912960" y="1286280"/>
            <a:ext cx="7408800" cy="433224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2679120" y="393840"/>
            <a:ext cx="387648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SIGNAL EXTRACTION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69" dur="indefinite" restart="never" nodeType="tmRoot">
          <p:childTnLst>
            <p:seq>
              <p:cTn id="3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24040" y="1187280"/>
            <a:ext cx="7844760" cy="44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- SPO2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514800" y="1188360"/>
            <a:ext cx="5280120" cy="51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Oxyhemoglobin(HBO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) -  oxygen-carrying form of hemoglobin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De-Oxyhemoglobin(HB) - hemoglobin not combined with oxygen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=  ratio of hemoglobin carrying oxygen to the total amount of hemoglobin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wavelengths in the IR are absorbed by the oxyhemoglobin more than the ones in the Red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wavelengths in the Red are absorbed by the de-oxyhemoglobin more than the ones in the IR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SpO2 % is evaluated by monitoring the variation of the light intensity in the Red and infrared color channels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4" name="Formula 4"/>
              <p:cNvSpPr txBox="1"/>
              <p:nvPr/>
            </p:nvSpPr>
            <p:spPr>
              <a:xfrm>
                <a:off x="3917880" y="3957120"/>
                <a:ext cx="718560" cy="358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pic>
        <p:nvPicPr>
          <p:cNvPr id="195" name="" descr=""/>
          <p:cNvPicPr/>
          <p:nvPr/>
        </p:nvPicPr>
        <p:blipFill>
          <a:blip r:embed="rId1"/>
          <a:srcRect l="22764" t="26712" r="39429" b="27073"/>
          <a:stretch/>
        </p:blipFill>
        <p:spPr>
          <a:xfrm>
            <a:off x="5832000" y="1187280"/>
            <a:ext cx="3310920" cy="421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824040" y="1187280"/>
            <a:ext cx="7844760" cy="44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– SPO2 (cont.)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622800" y="972360"/>
            <a:ext cx="5280120" cy="51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At the wavelength red and infrared the oxy- and the deoxy-hemoglobin show big differences in the absorption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These wavelengths correspond to the ones used in the pulse oximeter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Estimate SPO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- parameters required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λ is each color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Height of systolic peak Vp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Slope of systolic peak m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Oxygen level was calculated for each beat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     denote the absorption coefficients of de-oxyhemoglobin and oxyhemoglobin, respectively for each wavelength λ.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2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.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9" name="Formula 4"/>
              <p:cNvSpPr txBox="1"/>
              <p:nvPr/>
            </p:nvSpPr>
            <p:spPr>
              <a:xfrm>
                <a:off x="1800000" y="3240000"/>
                <a:ext cx="395280" cy="323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ϵ</m:t>
                        </m:r>
                      </m:e>
                      <m:sub>
                        <m:r>
                          <m:t xml:space="preserve">HbO</m:t>
                        </m:r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00" name="Formula 5"/>
              <p:cNvSpPr txBox="1"/>
              <p:nvPr/>
            </p:nvSpPr>
            <p:spPr>
              <a:xfrm>
                <a:off x="936000" y="3265560"/>
                <a:ext cx="323280" cy="323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ϵ</m:t>
                        </m:r>
                      </m:e>
                      <m:sub>
                        <m:r>
                          <m:t xml:space="preserve">Hb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905080" y="1408320"/>
            <a:ext cx="2590200" cy="298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7" dur="indefinite" restart="never" nodeType="tmRoot">
          <p:childTnLst>
            <p:seq>
              <p:cTn id="398" dur="indefinite" nodeType="mainSeq">
                <p:childTnLst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666720" y="1124640"/>
            <a:ext cx="798948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– SPO2 (cont.)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5" name="Formula 4"/>
              <p:cNvSpPr txBox="1"/>
              <p:nvPr/>
            </p:nvSpPr>
            <p:spPr>
              <a:xfrm>
                <a:off x="1656000" y="3042000"/>
                <a:ext cx="2342160" cy="197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SPO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rPr>
                            <m:lit/>
                            <m:nor/>
                          </m:rPr>
                          <m:t xml:space="preserve">%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SPO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∗</m:t>
                    </m:r>
                    <m:r>
                      <m:t xml:space="preserve">100</m:t>
                    </m:r>
                    <m:r>
                      <m:t xml:space="preserve">±</m:t>
                    </m:r>
                    <m:r>
                      <m:t xml:space="preserve">μ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06" name="CustomShape 5"/>
          <p:cNvSpPr/>
          <p:nvPr/>
        </p:nvSpPr>
        <p:spPr>
          <a:xfrm>
            <a:off x="653040" y="1006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Equation used to calculate SPO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is as follows: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718920" y="3368520"/>
            <a:ext cx="55944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08" name="Formula 7"/>
              <p:cNvSpPr txBox="1"/>
              <p:nvPr/>
            </p:nvSpPr>
            <p:spPr>
              <a:xfrm>
                <a:off x="1524600" y="1450800"/>
                <a:ext cx="5288760" cy="477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SPO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sSub>
                          <m:e>
                            <m:r>
                              <m:t xml:space="preserve">ε</m:t>
                            </m:r>
                          </m:e>
                          <m:sub>
                            <m:r>
                              <m:t xml:space="preserve">Hb</m:t>
                            </m:r>
                          </m:sub>
                        </m:sSub>
                        <m:sSub>
                          <m:e>
                            <m:r>
                              <m:t xml:space="preserve">,</m:t>
                            </m:r>
                          </m:e>
                          <m:sub>
                            <m:r>
                              <m:t xml:space="preserve">IR</m:t>
                            </m:r>
                          </m:sub>
                        </m:sSub>
                        <m:rad>
                          <m:radPr>
                            <m:degHide m:val="1"/>
                          </m:radPr>
                          <m:deg/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R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Vp</m:t>
                                    </m:r>
                                  </m:e>
                                  <m:sub>
                                    <m:r>
                                      <m:t xml:space="preserve">R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ε</m:t>
                            </m:r>
                          </m:e>
                          <m:sub>
                            <m:r>
                              <m:t xml:space="preserve">Hb</m:t>
                            </m:r>
                          </m:sub>
                        </m:sSub>
                        <m:sSub>
                          <m:e>
                            <m:r>
                              <m:t xml:space="preserve">,</m:t>
                            </m:r>
                          </m:e>
                          <m:sub>
                            <m:r>
                              <m:t xml:space="preserve">R</m:t>
                            </m:r>
                          </m:sub>
                        </m:sSub>
                        <m:rad>
                          <m:radPr>
                            <m:degHide m:val="1"/>
                          </m:radPr>
                          <m:deg/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IR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Vp</m:t>
                                    </m:r>
                                  </m:e>
                                  <m:sub>
                                    <m:r>
                                      <m:t xml:space="preserve">IR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R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Vp</m:t>
                                    </m:r>
                                  </m:e>
                                  <m:sub>
                                    <m:r>
                                      <m:t xml:space="preserve">R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ϵ</m:t>
                                </m:r>
                              </m:e>
                              <m:sub>
                                <m:r>
                                  <m:t xml:space="preserve">Hb</m:t>
                                </m:r>
                              </m:sub>
                            </m:sSub>
                            <m:sSub>
                              <m:e>
                                <m:r>
                                  <m:t xml:space="preserve">,</m:t>
                                </m:r>
                              </m:e>
                              <m:sub>
                                <m:r>
                                  <m:t xml:space="preserve">IR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ϵ</m:t>
                                </m:r>
                              </m:e>
                              <m:sub>
                                <m:r>
                                  <m:t xml:space="preserve">HbO</m:t>
                                </m:r>
                                <m:r>
                                  <m:t xml:space="preserve">2</m:t>
                                </m:r>
                              </m:sub>
                            </m:sSub>
                            <m:sSub>
                              <m:e>
                                <m:r>
                                  <m:t xml:space="preserve">,</m:t>
                                </m:r>
                              </m:e>
                              <m:sub>
                                <m:r>
                                  <m:t xml:space="preserve">IR</m:t>
                                </m:r>
                              </m:sub>
                            </m:sSub>
                          </m:e>
                        </m:d>
                        <m:r>
                          <m:t xml:space="preserve">−</m:t>
                        </m:r>
                        <m:rad>
                          <m:radPr>
                            <m:degHide m:val="1"/>
                          </m:radPr>
                          <m:deg/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IR</m:t>
                                </m:r>
                              </m:sub>
                            </m:sSub>
                            <m:r>
                              <m:t xml:space="preserve">ln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Vp</m:t>
                                    </m:r>
                                  </m:e>
                                  <m:sub>
                                    <m:r>
                                      <m:t xml:space="preserve">IR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ϵ</m:t>
                                </m:r>
                              </m:e>
                              <m:sub>
                                <m:r>
                                  <m:t xml:space="preserve">Hb</m:t>
                                </m:r>
                              </m:sub>
                            </m:sSub>
                            <m:sSub>
                              <m:e>
                                <m:r>
                                  <m:t xml:space="preserve">,</m:t>
                                </m:r>
                              </m:e>
                              <m:sub>
                                <m:r>
                                  <m:t xml:space="preserve">R</m:t>
                                </m:r>
                              </m:sub>
                            </m:sSub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ϵ</m:t>
                                </m:r>
                              </m:e>
                              <m:sub>
                                <m:r>
                                  <m:t xml:space="preserve">HbO</m:t>
                                </m:r>
                                <m:r>
                                  <m:t xml:space="preserve">2</m:t>
                                </m:r>
                              </m:sub>
                            </m:sSub>
                            <m:sSub>
                              <m:e>
                                <m:r>
                                  <m:t xml:space="preserve">,</m:t>
                                </m:r>
                              </m:e>
                              <m:sub>
                                <m:r>
                                  <m:t xml:space="preserve">IR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09" name="Formula 8"/>
              <p:cNvSpPr txBox="1"/>
              <p:nvPr/>
            </p:nvSpPr>
            <p:spPr>
              <a:xfrm>
                <a:off x="3331080" y="2949840"/>
                <a:ext cx="70920" cy="16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10" name="Formula 9"/>
              <p:cNvSpPr txBox="1"/>
              <p:nvPr/>
            </p:nvSpPr>
            <p:spPr>
              <a:xfrm>
                <a:off x="4263480" y="3061440"/>
                <a:ext cx="70920" cy="16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211" name="CustomShape 10"/>
          <p:cNvSpPr/>
          <p:nvPr/>
        </p:nvSpPr>
        <p:spPr>
          <a:xfrm>
            <a:off x="653040" y="2138040"/>
            <a:ext cx="747792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Normal SPO2  ranges from 95% - 100%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SPO2(%) can be calculated using below equation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μ is a constant and mean of errors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2568" t="5400" r="2620" b="13593"/>
          <a:stretch/>
        </p:blipFill>
        <p:spPr>
          <a:xfrm>
            <a:off x="666720" y="3744000"/>
            <a:ext cx="7828200" cy="21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3" dur="indefinite" restart="never" nodeType="tmRoot">
          <p:childTnLst>
            <p:seq>
              <p:cTn id="444" dur="indefinite" nodeType="mainSeq">
                <p:childTnLst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824040" y="1681920"/>
            <a:ext cx="7493760" cy="39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15" name="Table 3"/>
          <p:cNvGraphicFramePr/>
          <p:nvPr/>
        </p:nvGraphicFramePr>
        <p:xfrm>
          <a:off x="824040" y="1800000"/>
          <a:ext cx="7599240" cy="1982160"/>
        </p:xfrm>
        <a:graphic>
          <a:graphicData uri="http://schemas.openxmlformats.org/drawingml/2006/table">
            <a:tbl>
              <a:tblPr/>
              <a:tblGrid>
                <a:gridCol w="2532960"/>
                <a:gridCol w="2531160"/>
                <a:gridCol w="2535480"/>
              </a:tblGrid>
              <a:tr h="314280">
                <a:tc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SPO2% pulse oximeter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SPO2% RGB-NIR Camera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34416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Subject 1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96.4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34416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Subject 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97.4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34416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Subject 3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97.5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34416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Subject 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98.5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  <a:tr h="29160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Subject 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96.5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216" name="CustomShape 4"/>
          <p:cNvSpPr/>
          <p:nvPr/>
        </p:nvSpPr>
        <p:spPr>
          <a:xfrm>
            <a:off x="518760" y="811440"/>
            <a:ext cx="825516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5 Healthy individuals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commercial pulse oximeter FS20F Fingertip Oximeter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with RGB-NIR camera readings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518760" y="4339440"/>
            <a:ext cx="825516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SPO2 Result varies between 96% to 99%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Mean Absolute Error calculated is 2.2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Standard Deviation calculated is 0.18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These fluctuations are due to monitoring of the individual from a distance of 30 m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3024000" y="324000"/>
            <a:ext cx="359856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- SPO2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61" dur="indefinite" restart="never" nodeType="tmRoot">
          <p:childTnLst>
            <p:seq>
              <p:cTn id="462" dur="indefinite" nodeType="mainSeq">
                <p:childTnLst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13360" y="765720"/>
            <a:ext cx="415548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1" lang="en-IN" sz="1400" spc="-1" strike="noStrike">
                <a:solidFill>
                  <a:srgbClr val="558ed5"/>
                </a:solidFill>
                <a:latin typeface="Arial"/>
                <a:ea typeface="DejaVu Sans"/>
              </a:rPr>
              <a:t>Population Mindset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Since the pandemic, people are focused on monitoring their health more than ever. Usage of pulse oximeters is on the rise. Fitness bands, apple watches, fitness apps are a part and parcel of people’s lives. 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1" lang="en-IN" sz="1400" spc="-1" strike="noStrike">
                <a:solidFill>
                  <a:srgbClr val="558ed5"/>
                </a:solidFill>
                <a:latin typeface="Arial"/>
                <a:ea typeface="DejaVu Sans"/>
              </a:rPr>
              <a:t>Commonly used medical devices at home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Thermometer, Digital blood pressure monitor, Pulse Oximeter, Glucometer, Inhaler machine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1" lang="en-IN" sz="1400" spc="-1" strike="noStrike">
                <a:solidFill>
                  <a:srgbClr val="558ed5"/>
                </a:solidFill>
                <a:latin typeface="Arial"/>
                <a:ea typeface="DejaVu Sans"/>
              </a:rPr>
              <a:t>10 hot new home medical devices that are lifesavers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Under Armour Healthbox, TempTraq application, Emfit QS Sleep Monitor, Withings Thermo, Hush earplugs, Qardiobase, Owlet Smart sock Baby Monitor, Beddit SmartSleep, etc.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1" lang="en-IN" sz="1400" spc="-1" strike="noStrike">
                <a:solidFill>
                  <a:srgbClr val="558ed5"/>
                </a:solidFill>
                <a:latin typeface="Arial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1" lang="en-IN" sz="1400" spc="-1" strike="noStrike">
                <a:solidFill>
                  <a:srgbClr val="558ed5"/>
                </a:solidFill>
                <a:latin typeface="Arial"/>
                <a:ea typeface="DejaVu Sans"/>
              </a:rPr>
              <a:t>Device Mechanism, Costs, Challenges of tests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Easy to use at home, requires contact with the body, avoid doctors visit, inaccurate measurements depending on the brands of devices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703080" y="212400"/>
            <a:ext cx="82533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4901760" y="3853080"/>
            <a:ext cx="3865320" cy="20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Trivial yet important questions</a:t>
            </a:r>
            <a:endParaRPr b="0" lang="en-IN" sz="18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43440" indent="-341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solidFill>
                  <a:srgbClr val="ff0000"/>
                </a:solidFill>
                <a:latin typeface="Arial"/>
                <a:ea typeface="DejaVu Sans"/>
              </a:rPr>
              <a:t>What are the challenges in the medical devices and the hospital visits? </a:t>
            </a:r>
            <a:endParaRPr b="0" lang="en-IN" sz="1400" spc="-1" strike="noStrike">
              <a:latin typeface="Arial"/>
            </a:endParaRPr>
          </a:p>
          <a:p>
            <a:pPr marL="343440" indent="-341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  <a:p>
            <a:pPr marL="343440" indent="-341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solidFill>
                  <a:srgbClr val="ff0000"/>
                </a:solidFill>
                <a:latin typeface="Arial"/>
                <a:ea typeface="DejaVu Sans"/>
              </a:rPr>
              <a:t>Are people able to diagnose their medical condition accurately?</a:t>
            </a:r>
            <a:endParaRPr b="0" lang="en-IN" sz="1400" spc="-1" strike="noStrike">
              <a:latin typeface="Arial"/>
            </a:endParaRPr>
          </a:p>
          <a:p>
            <a:pPr marL="343440" indent="-341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1400" spc="-1" strike="noStrike">
                <a:solidFill>
                  <a:srgbClr val="ff0000"/>
                </a:solidFill>
                <a:latin typeface="Arial"/>
                <a:ea typeface="DejaVu Sans"/>
              </a:rPr>
              <a:t>Can multiple people use the same devices? 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88" name="Picture 2" descr=""/>
          <p:cNvPicPr/>
          <p:nvPr/>
        </p:nvPicPr>
        <p:blipFill>
          <a:blip r:embed="rId1"/>
          <a:stretch/>
        </p:blipFill>
        <p:spPr>
          <a:xfrm>
            <a:off x="4820760" y="1150560"/>
            <a:ext cx="2045880" cy="1145160"/>
          </a:xfrm>
          <a:prstGeom prst="rect">
            <a:avLst/>
          </a:prstGeom>
          <a:ln>
            <a:noFill/>
          </a:ln>
        </p:spPr>
      </p:pic>
      <p:pic>
        <p:nvPicPr>
          <p:cNvPr id="89" name="Picture 4" descr=""/>
          <p:cNvPicPr/>
          <p:nvPr/>
        </p:nvPicPr>
        <p:blipFill>
          <a:blip r:embed="rId2"/>
          <a:stretch/>
        </p:blipFill>
        <p:spPr>
          <a:xfrm>
            <a:off x="7099200" y="1150560"/>
            <a:ext cx="1529280" cy="1019520"/>
          </a:xfrm>
          <a:prstGeom prst="rect">
            <a:avLst/>
          </a:prstGeom>
          <a:ln>
            <a:noFill/>
          </a:ln>
        </p:spPr>
      </p:pic>
      <p:pic>
        <p:nvPicPr>
          <p:cNvPr id="90" name="Picture 6" descr=""/>
          <p:cNvPicPr/>
          <p:nvPr/>
        </p:nvPicPr>
        <p:blipFill>
          <a:blip r:embed="rId3"/>
          <a:stretch/>
        </p:blipFill>
        <p:spPr>
          <a:xfrm>
            <a:off x="5227560" y="2367720"/>
            <a:ext cx="1639080" cy="1344240"/>
          </a:xfrm>
          <a:prstGeom prst="rect">
            <a:avLst/>
          </a:prstGeom>
          <a:ln>
            <a:noFill/>
          </a:ln>
        </p:spPr>
      </p:pic>
      <p:pic>
        <p:nvPicPr>
          <p:cNvPr id="91" name="Picture 8" descr=""/>
          <p:cNvPicPr/>
          <p:nvPr/>
        </p:nvPicPr>
        <p:blipFill>
          <a:blip r:embed="rId4"/>
          <a:stretch/>
        </p:blipFill>
        <p:spPr>
          <a:xfrm>
            <a:off x="7099200" y="2297160"/>
            <a:ext cx="1529280" cy="14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66720" y="1124640"/>
            <a:ext cx="509256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Limited Data to train models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Need more data for training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Dataset from Physionet’s Multi-Parameter Intelligent Monitoring in Intensive Care Units (ICUs)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University of California, Irvine (UCI) repository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Cuff-less BP dataset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12000 signal parts of recorded ECG, PPG, and Arterial Blood Pressure (ABP)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Collected from 1000 individuals.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 - pre-processed and validated.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PPG signals- Input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ABP signals – target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Also named MIMIC II  dataset.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UCI DATASET - BP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964480" y="1681560"/>
            <a:ext cx="2602800" cy="198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5" dur="indefinite" restart="never" nodeType="tmRoot">
          <p:childTnLst>
            <p:seq>
              <p:cTn id="496" dur="indefinite" nodeType="mainSeq">
                <p:childTnLst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rcRect l="8748" t="30912" r="64545" b="50866"/>
          <a:stretch/>
        </p:blipFill>
        <p:spPr>
          <a:xfrm>
            <a:off x="1584360" y="2736000"/>
            <a:ext cx="4174920" cy="147132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2052000" y="285840"/>
            <a:ext cx="579888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PRE-PROCESSING UCI DATASET - BP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92560" y="910080"/>
            <a:ext cx="77587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UCI Dataset is already pre-processed and validated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Steps include :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Low-Pass Filtering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Removing base-line wander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Up-sampling 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541" dur="indefinite" restart="never" nodeType="tmRoot">
          <p:childTnLst>
            <p:seq>
              <p:cTn id="542" dur="indefinite" nodeType="mainSeq">
                <p:childTnLst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rcRect l="36372" t="32311" r="8512" b="50439"/>
          <a:stretch/>
        </p:blipFill>
        <p:spPr>
          <a:xfrm>
            <a:off x="1224000" y="3384000"/>
            <a:ext cx="6767280" cy="133740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1368000" y="285840"/>
            <a:ext cx="648288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 UCI DATASET - BP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92560" y="910080"/>
            <a:ext cx="775872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For feature extraction algorithm , we used AMPD (Automatic Multiscale base Peak Detection)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to extract features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rcRect l="52907" t="49144" r="8512" b="32672"/>
          <a:stretch/>
        </p:blipFill>
        <p:spPr>
          <a:xfrm>
            <a:off x="2628000" y="4621680"/>
            <a:ext cx="5399280" cy="1605600"/>
          </a:xfrm>
          <a:prstGeom prst="rect">
            <a:avLst/>
          </a:prstGeom>
          <a:ln>
            <a:noFill/>
          </a:ln>
        </p:spPr>
      </p:pic>
      <p:grpSp>
        <p:nvGrpSpPr>
          <p:cNvPr id="229" name="Group 3"/>
          <p:cNvGrpSpPr/>
          <p:nvPr/>
        </p:nvGrpSpPr>
        <p:grpSpPr>
          <a:xfrm>
            <a:off x="866520" y="1404000"/>
            <a:ext cx="7340760" cy="2051280"/>
            <a:chOff x="866520" y="1404000"/>
            <a:chExt cx="7340760" cy="2051280"/>
          </a:xfrm>
        </p:grpSpPr>
        <p:pic>
          <p:nvPicPr>
            <p:cNvPr id="230" name="" descr=""/>
            <p:cNvPicPr/>
            <p:nvPr/>
          </p:nvPicPr>
          <p:blipFill>
            <a:blip r:embed="rId3"/>
            <a:stretch/>
          </p:blipFill>
          <p:spPr>
            <a:xfrm>
              <a:off x="866520" y="1420920"/>
              <a:ext cx="3137040" cy="2034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" descr=""/>
            <p:cNvPicPr/>
            <p:nvPr/>
          </p:nvPicPr>
          <p:blipFill>
            <a:blip r:embed="rId4"/>
            <a:stretch/>
          </p:blipFill>
          <p:spPr>
            <a:xfrm>
              <a:off x="5069160" y="1404000"/>
              <a:ext cx="3138120" cy="2034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2" name="CustomShape 4"/>
            <p:cNvSpPr/>
            <p:nvPr/>
          </p:nvSpPr>
          <p:spPr>
            <a:xfrm>
              <a:off x="4204080" y="2422080"/>
              <a:ext cx="591120" cy="136080"/>
            </a:xfrm>
            <a:custGeom>
              <a:avLst/>
              <a:gdLst/>
              <a:ahLst/>
              <a:rect l="l" t="t" r="r" b="b"/>
              <a:pathLst>
                <a:path w="810" h="218">
                  <a:moveTo>
                    <a:pt x="0" y="54"/>
                  </a:moveTo>
                  <a:lnTo>
                    <a:pt x="606" y="54"/>
                  </a:lnTo>
                  <a:lnTo>
                    <a:pt x="606" y="0"/>
                  </a:lnTo>
                  <a:lnTo>
                    <a:pt x="809" y="108"/>
                  </a:lnTo>
                  <a:lnTo>
                    <a:pt x="606" y="217"/>
                  </a:lnTo>
                  <a:lnTo>
                    <a:pt x="606" y="162"/>
                  </a:lnTo>
                  <a:lnTo>
                    <a:pt x="0" y="162"/>
                  </a:lnTo>
                  <a:lnTo>
                    <a:pt x="0" y="54"/>
                  </a:lnTo>
                </a:path>
              </a:pathLst>
            </a:custGeom>
            <a:noFill/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63" dur="indefinite" restart="never" nodeType="tmRoot">
          <p:childTnLst>
            <p:seq>
              <p:cTn id="564" dur="indefinite" nodeType="mainSeq">
                <p:childTnLst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680040" y="1908000"/>
            <a:ext cx="3530520" cy="35485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4680000" y="1944000"/>
            <a:ext cx="3670560" cy="35485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052360" y="286200"/>
            <a:ext cx="579888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PROCESSED UCI DATASET - BP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92200" y="909720"/>
            <a:ext cx="7758720" cy="74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sample training datasets for 150 individuals randomly selected are shown in the figure after  pre-processing and feature extraction algorithm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585" dur="indefinite" restart="never" nodeType="tmRoot">
          <p:childTnLst>
            <p:seq>
              <p:cTn id="586" dur="indefinite" nodeType="mainSeq">
                <p:childTnLst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666720" y="1124640"/>
            <a:ext cx="798948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(BP)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UCI Dataset to train our model.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learning algorithm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4 Models trained and tested (Next Slides)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10-fold cross validation method - training/testing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872000" y="2207160"/>
            <a:ext cx="4999680" cy="35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9" dur="indefinite" restart="never" nodeType="tmRoot">
          <p:childTnLst>
            <p:seq>
              <p:cTn id="600" dur="indefinite" nodeType="mainSeq">
                <p:childTnLst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"/>
          <p:cNvSpPr/>
          <p:nvPr/>
        </p:nvSpPr>
        <p:spPr>
          <a:xfrm>
            <a:off x="666720" y="1124640"/>
            <a:ext cx="798948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– BP (cont.)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Models Used: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680760" y="2160000"/>
            <a:ext cx="3638520" cy="262692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4572720" y="2016000"/>
            <a:ext cx="4354560" cy="3167280"/>
          </a:xfrm>
          <a:prstGeom prst="rect">
            <a:avLst/>
          </a:prstGeom>
          <a:ln>
            <a:noFill/>
          </a:ln>
        </p:spPr>
      </p:pic>
      <p:sp>
        <p:nvSpPr>
          <p:cNvPr id="248" name="CustomShape 5"/>
          <p:cNvSpPr/>
          <p:nvPr/>
        </p:nvSpPr>
        <p:spPr>
          <a:xfrm>
            <a:off x="896040" y="1167480"/>
            <a:ext cx="162792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5360040" y="1167480"/>
            <a:ext cx="3567240" cy="6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with a size of 100 trees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621" dur="indefinite" restart="never" nodeType="tmRoot">
          <p:childTnLst>
            <p:seq>
              <p:cTn id="6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666720" y="1124640"/>
            <a:ext cx="798948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– BP (cont.)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Models Used: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608000" y="2448000"/>
            <a:ext cx="3979080" cy="25012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756720" y="2016000"/>
            <a:ext cx="3346560" cy="3234240"/>
          </a:xfrm>
          <a:prstGeom prst="rect">
            <a:avLst/>
          </a:prstGeom>
          <a:ln>
            <a:noFill/>
          </a:ln>
        </p:spPr>
      </p:pic>
      <p:sp>
        <p:nvSpPr>
          <p:cNvPr id="256" name="CustomShape 5"/>
          <p:cNvSpPr/>
          <p:nvPr/>
        </p:nvSpPr>
        <p:spPr>
          <a:xfrm>
            <a:off x="896040" y="1167480"/>
            <a:ext cx="4359240" cy="8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Adaboost with the size of 200 decision tree estimator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5360040" y="1167480"/>
            <a:ext cx="284724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Linear Regression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623" dur="indefinite" restart="never" nodeType="tmRoot">
          <p:childTnLst>
            <p:seq>
              <p:cTn id="6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666720" y="1124640"/>
            <a:ext cx="7989480" cy="48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 – BP (cont.)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76000" y="949680"/>
            <a:ext cx="284724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Training  and Testing Model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rcRect l="19041" t="49113" r="48421" b="32672"/>
          <a:stretch/>
        </p:blipFill>
        <p:spPr>
          <a:xfrm>
            <a:off x="1800720" y="1872000"/>
            <a:ext cx="4318560" cy="18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5" dur="indefinite" restart="never" nodeType="tmRoot">
          <p:childTnLst>
            <p:seq>
              <p:cTn id="626" dur="indefinite" nodeType="mainSeq">
                <p:childTnLst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168000" y="361440"/>
            <a:ext cx="295056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- BP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18760" y="811440"/>
            <a:ext cx="825516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commercial Sphygmomanometer OMRON M6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Comparison with RGB-NIR camera readings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graphicFrame>
        <p:nvGraphicFramePr>
          <p:cNvPr id="265" name="Table 3"/>
          <p:cNvGraphicFramePr/>
          <p:nvPr/>
        </p:nvGraphicFramePr>
        <p:xfrm>
          <a:off x="563760" y="1507320"/>
          <a:ext cx="8032680" cy="2354040"/>
        </p:xfrm>
        <a:graphic>
          <a:graphicData uri="http://schemas.openxmlformats.org/drawingml/2006/table">
            <a:tbl>
              <a:tblPr/>
              <a:tblGrid>
                <a:gridCol w="2009880"/>
                <a:gridCol w="1574640"/>
                <a:gridCol w="1573920"/>
                <a:gridCol w="1427040"/>
                <a:gridCol w="1447560"/>
              </a:tblGrid>
              <a:tr h="349920">
                <a:tc rowSpan="2"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Results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 gridSpan="2"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Systolic BP(mmHg)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Diastolic BP(mmHg)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4992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60588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Linear Regression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29.67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13.0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Decision Tree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60.75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6.6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Random Forest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47.1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  <a:tr h="348480"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AdaBoost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38.5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5.7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6.8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  <a:tc>
                  <a:txBody>
                    <a:bodyPr lIns="90000" rIns="90000"/>
                    <a:p>
                      <a:pPr marL="360" algn="ctr">
                        <a:lnSpc>
                          <a:spcPct val="100000"/>
                        </a:lnSpc>
                      </a:pPr>
                      <a:r>
                        <a:rPr b="0" lang="en-IN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0.76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ddddd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6" name="CustomShape 4"/>
          <p:cNvSpPr/>
          <p:nvPr/>
        </p:nvSpPr>
        <p:spPr>
          <a:xfrm>
            <a:off x="518760" y="3943440"/>
            <a:ext cx="825516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Mean Absolute Error (MAE)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Standard Deviation (STD)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Decision tree and Random Forest methods have surpassed  methods like Linear Regression and Adaboost for diastolic BP.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While Linear Regression and Adaboost performed well as compared to Decision and Random Forest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635" dur="indefinite" restart="never" nodeType="tmRoot">
          <p:childTnLst>
            <p:seq>
              <p:cTn id="636" dur="indefinite" nodeType="mainSeq">
                <p:childTnLst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53040" y="1322640"/>
            <a:ext cx="7934040" cy="46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1134720" y="19836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 AND FUTURE WORK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Able to use PPG waveform which was captured from the RGB and NIR images from the camera to detect blood oxygen saturation (SPO2) measurement.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These measurements are essential for understanding cardiac health of the patient in a contactless way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Can be used with an illuminating device at a distance for more accurate measurements.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Alternative to devices that cause discomfort or patients with sensitive skin.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Same results as a pulse oximeter and BP machine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Reliable tool to correctly estimate the SPO2, BP and Heart Rate (in future).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Cost effective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Comfortably implemented with limited resources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Modified to accommodate advanced applications.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665" dur="indefinite" restart="never" nodeType="tmRoot">
          <p:childTnLst>
            <p:seq>
              <p:cTn id="666" dur="indefinite" nodeType="mainSeq">
                <p:childTnLst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60960" y="1171440"/>
            <a:ext cx="7493760" cy="451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MOTIVATION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408560" y="2743200"/>
            <a:ext cx="1828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4"/>
          <p:cNvSpPr/>
          <p:nvPr/>
        </p:nvSpPr>
        <p:spPr>
          <a:xfrm>
            <a:off x="443880" y="991440"/>
            <a:ext cx="8255160" cy="418464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Blood Pressure and Oximeter are in direct touch with the skin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with multiple patients with or without disinfection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COVID-19 -increase in risk of infections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Remodel the medical diagnosis of patients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Advanced technology to monitor health with the help of ‘at-home’ devices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60" indent="-2840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This led us to think deeper about the various applications of the existing contactless PPG technology which is used in most of the smart watches used by many fitness enthusiast.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96" name="Picture 6" descr=""/>
          <p:cNvPicPr/>
          <p:nvPr/>
        </p:nvPicPr>
        <p:blipFill>
          <a:blip r:embed="rId1"/>
          <a:stretch/>
        </p:blipFill>
        <p:spPr>
          <a:xfrm>
            <a:off x="2284200" y="2831040"/>
            <a:ext cx="1639080" cy="1344240"/>
          </a:xfrm>
          <a:prstGeom prst="rect">
            <a:avLst/>
          </a:prstGeom>
          <a:ln>
            <a:noFill/>
          </a:ln>
        </p:spPr>
      </p:pic>
      <p:pic>
        <p:nvPicPr>
          <p:cNvPr id="97" name="Picture 2" descr=""/>
          <p:cNvPicPr/>
          <p:nvPr/>
        </p:nvPicPr>
        <p:blipFill>
          <a:blip r:embed="rId2"/>
          <a:stretch/>
        </p:blipFill>
        <p:spPr>
          <a:xfrm>
            <a:off x="4029120" y="3022920"/>
            <a:ext cx="2045880" cy="114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53040" y="1322640"/>
            <a:ext cx="7934040" cy="46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1134720" y="19836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REFERENCES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[1] J. Allen, “Photoplethysmography and its application in clinical physio-logical measurement,” Physiological measurement, vol. 28, no. 3, p. R1,2007.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[2] J. Allen, C. P. Oates, T. A. Lees, and A. Murray, “Photoplethysmography detection of lower limb peripheral arterial occlusive disease: a comparison of pulse timing, amplitude and shape characteristics,” Physiological measurement, vol. 26, no. 5, p. 811, 2005.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[3] A. M. Brumfield and M. E. Andrew, “Digital pulse contour analysis: in-vestigating age-dependent indices of arterial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[4] K. Takazawa, N. Tanaka, M. Fujita, O. Matsuoka, T. Saiki, M. Aikawa,S. Tamura, and C. Ibukiyama, “Assessment of vasoactive agents and vascular aging by the second derivative of photoplethysmogram waveform,” Hypertension, vol. 32, no. 2, pp. 365–370, 1998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[5] M.-Z. Poh, D. J. McDuff, and R. W. Picard, “Non-contact, automated cardiac pulse measurements using video imaging and blind source separation,” Optics Express, vol. 18, no. 10, pp. 10 762–10 774, 2010.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[6] ——, “Advancements in noncontact, multiparameter physiological mea- surements using a webcam,” Biomedical Engineering, IEEE Transac-tions on, vol. 58, no. 1, pp. 7–11, 2011.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[7] D. McDuff, S. Gontarek, and R. Picard, “Improvements in remote cardio-pulmonary measurement using a five-band digital camera,” Biomedical Engineering, IEEE Transactions on, vol. 61, no. 9, 2014.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2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200000"/>
              </a:lnSpc>
            </a:pP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703" dur="indefinite" restart="never" nodeType="tmRoot">
          <p:childTnLst>
            <p:seq>
              <p:cTn id="7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53040" y="1322640"/>
            <a:ext cx="7934040" cy="46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"/>
          <p:cNvSpPr/>
          <p:nvPr/>
        </p:nvSpPr>
        <p:spPr>
          <a:xfrm>
            <a:off x="1134720" y="19836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REFERENCES (cont.)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[8] J. J. Oliver and D. J. Webb, “Noninvasive assessment of arterial stiffness and risk of atherosclerotic events,” Arteriosclerosis, Thrombosis, and Vascular Biology, vol. 23, no. 4, pp. 554–566, 2003.[9] N. Hasanzadeh, M. M. Ahmadi and H. Mohammadzade, "Blood Pressure Estimation Using Photoplethysmogram Signal and Its Morphological Features," in IEEE Sensors Journal, vol. 20, no. 8, pp. 4300-4310, 15 April15, 2020, doi: 10.1109/JSEN.2019.2961411.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[10] Andrea Nemcova, Ivana Jordanova, Martin Varecka, Radovan Smisek, Lucie Marsanova, Lukas Smital, Martin Vitek, “Monitoring of heart rate, blood oxygen saturation, and blood pressure using a smartphone” in Biomedical Signal Processing and Control, vol. 59, 2020, 101928, ISSN 1746-8094, </a:t>
            </a:r>
            <a:r>
              <a:rPr b="0" lang="en-IN" sz="1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https://doi.org/10.1016/j.bspc.2020.101928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[11] A. L. Goldberger et al., “PhysioBank, PhysioToolkit, and PhysioNet: Components of a new research resource for complex physiologic sig- nals,” Circulation, vol. 101, no. 23, pp. e215–e220, 2000.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[12] M. Kachuee, M. M. Kiani, H. Mohammadzade, and M. Shabany, “Cuffless blood pressure estimation algorithms for continuous health- care monitoring,” IEEE Trans. Biomed. Eng., vol. 64, no. 4, pp. 859–869, Apr. 2017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[13] Al-Naji A, Khalid GA, Mahdi JF, Chahl J. Non-Contact SpO2 Prediction System Based on a Digital Camera. Applied Sciences. 2021; 11(9):4255. https://doi.org/10.3390/app11094255</a:t>
            </a: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200000"/>
              </a:lnSpc>
            </a:pP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705" dur="indefinite" restart="never" nodeType="tmRoot">
          <p:childTnLst>
            <p:seq>
              <p:cTn id="7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3040" y="1322640"/>
            <a:ext cx="7934040" cy="46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1134720" y="19836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DATASET REFERENCES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53040" y="898200"/>
            <a:ext cx="793404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Dataset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References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https://archive.ics.uci.edu/ml/datasets/Cuff-Less+Blood+Pressure+Estimation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707" dur="indefinite" restart="never" nodeType="tmRoot">
          <p:childTnLst>
            <p:seq>
              <p:cTn id="7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202480" y="1648080"/>
            <a:ext cx="4658040" cy="10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 marL="360"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Any Questions, Observations or</a:t>
            </a:r>
            <a:endParaRPr b="0" lang="en-IN" sz="2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Suggestions</a:t>
            </a:r>
            <a:endParaRPr b="0" lang="en-IN" sz="2400" spc="-1" strike="noStrike">
              <a:latin typeface="Arial"/>
            </a:endParaRPr>
          </a:p>
          <a:p>
            <a:pPr marL="360" algn="just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709" dur="indefinite" restart="never" nodeType="tmRoot">
          <p:childTnLst>
            <p:seq>
              <p:cTn id="7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RELATED WORK</a:t>
            </a:r>
            <a:endParaRPr b="0" lang="en-IN" sz="2400" spc="-1" strike="noStrike">
              <a:latin typeface="Arial"/>
            </a:endParaRPr>
          </a:p>
          <a:p>
            <a:pPr marL="360" algn="ctr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2270880" y="2621160"/>
            <a:ext cx="1828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699840" y="1239120"/>
            <a:ext cx="3259440" cy="45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648000" y="1080000"/>
            <a:ext cx="7991280" cy="32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smart phones to monitor heart rate, blood oxygen saturation, and blood pressure by placing finger on camera and analysing green and red channels [10]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 using digital camera and again analysing green and red channels [13]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BP estimation from PPG using MIMIC || database 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All the related work used color channels for estimations [9]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Our Approach - Red signals with infrared signals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13720" y="1004760"/>
            <a:ext cx="4885560" cy="48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Simple optic technique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to detect volumetric changes in blood in peripheral circulation.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Simple and inexpensive optical measurement method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Uses a light source and a photodetector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Measure variations in the blood circulation in terms of volume.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Blood travels from the left ventricle towards the face – Systolic peak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Blood pressure reflected from small blood vessels – Diastolic Peak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Relies on measuring the rapid variations in light absorption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Caused by the difference in absorption curves for oxygenated and non-oxygenated blood.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amount of absorbed light is proportional to the blood volume flow in the exposed area.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Volume of the blood is related to the speed with which blood flow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And pressure are exerted on the arteries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Used for the measurement of SPO2 and BP.</a:t>
            </a:r>
            <a:endParaRPr b="0" lang="en-IN" sz="14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PHOTOPLETHYSMOGRAPHY (PPG)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472000" y="1080000"/>
            <a:ext cx="3383280" cy="43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824040" y="1681920"/>
            <a:ext cx="7493760" cy="398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824040" y="304920"/>
            <a:ext cx="687276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EQUIPMENTS USED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824040" y="1137960"/>
            <a:ext cx="4215240" cy="50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AD-080-GE camera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Multispectral camera - RGB and NIR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LED lamp for colored images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ES – IR1206U IR Illuminator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Capture IR images (wavelength &gt; 940 nm)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Oximeter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Sphygmomanometer 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Important Observations: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These images record the diffused absorption that indicates the change in the blood vessels. 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The camera is used for robust monitoring.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Depending on the illumination changes, multispectral cameras will help us to extract the cardiac signals and its components.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For blood oxygen saturation, at least two different wavelengths must be simultaneously measured.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932000" y="1008000"/>
            <a:ext cx="1976400" cy="1511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7020000" y="1003680"/>
            <a:ext cx="1871280" cy="1479600"/>
          </a:xfrm>
          <a:prstGeom prst="rect">
            <a:avLst/>
          </a:prstGeom>
          <a:ln>
            <a:noFill/>
          </a:ln>
        </p:spPr>
      </p:pic>
      <p:pic>
        <p:nvPicPr>
          <p:cNvPr id="110" name="Picture 6" descr=""/>
          <p:cNvPicPr/>
          <p:nvPr/>
        </p:nvPicPr>
        <p:blipFill>
          <a:blip r:embed="rId3"/>
          <a:stretch/>
        </p:blipFill>
        <p:spPr>
          <a:xfrm>
            <a:off x="5056200" y="2687040"/>
            <a:ext cx="1639080" cy="1344240"/>
          </a:xfrm>
          <a:prstGeom prst="rect">
            <a:avLst/>
          </a:prstGeom>
          <a:ln>
            <a:noFill/>
          </a:ln>
        </p:spPr>
      </p:pic>
      <p:pic>
        <p:nvPicPr>
          <p:cNvPr id="111" name="Picture 2" descr=""/>
          <p:cNvPicPr/>
          <p:nvPr/>
        </p:nvPicPr>
        <p:blipFill>
          <a:blip r:embed="rId4"/>
          <a:stretch/>
        </p:blipFill>
        <p:spPr>
          <a:xfrm>
            <a:off x="6801120" y="2878920"/>
            <a:ext cx="2045880" cy="11451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5"/>
          <a:stretch/>
        </p:blipFill>
        <p:spPr>
          <a:xfrm>
            <a:off x="5760000" y="4032000"/>
            <a:ext cx="2142000" cy="18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"/>
          <p:cNvGrpSpPr/>
          <p:nvPr/>
        </p:nvGrpSpPr>
        <p:grpSpPr>
          <a:xfrm>
            <a:off x="504000" y="2751120"/>
            <a:ext cx="5280480" cy="3260160"/>
            <a:chOff x="504000" y="2751120"/>
            <a:chExt cx="5280480" cy="3260160"/>
          </a:xfrm>
        </p:grpSpPr>
        <p:pic>
          <p:nvPicPr>
            <p:cNvPr id="114" name="Picture 4" descr=""/>
            <p:cNvPicPr/>
            <p:nvPr/>
          </p:nvPicPr>
          <p:blipFill>
            <a:blip r:embed="rId1"/>
            <a:srcRect l="0" t="0" r="0" b="24837"/>
            <a:stretch/>
          </p:blipFill>
          <p:spPr>
            <a:xfrm>
              <a:off x="504000" y="2751120"/>
              <a:ext cx="4338360" cy="326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6" descr=""/>
            <p:cNvPicPr/>
            <p:nvPr/>
          </p:nvPicPr>
          <p:blipFill>
            <a:blip r:embed="rId2"/>
            <a:srcRect l="14276" t="17618" r="35376" b="33416"/>
            <a:stretch/>
          </p:blipFill>
          <p:spPr>
            <a:xfrm rot="1902000">
              <a:off x="2326320" y="3241440"/>
              <a:ext cx="1022040" cy="928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8" descr=""/>
            <p:cNvPicPr/>
            <p:nvPr/>
          </p:nvPicPr>
          <p:blipFill>
            <a:blip r:embed="rId3"/>
            <a:srcRect l="8439" t="0" r="0" b="18158"/>
            <a:stretch/>
          </p:blipFill>
          <p:spPr>
            <a:xfrm>
              <a:off x="684000" y="3214800"/>
              <a:ext cx="2485440" cy="22212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17" name="Group 2"/>
            <p:cNvGrpSpPr/>
            <p:nvPr/>
          </p:nvGrpSpPr>
          <p:grpSpPr>
            <a:xfrm>
              <a:off x="2044440" y="3060360"/>
              <a:ext cx="431280" cy="473040"/>
              <a:chOff x="2044440" y="3060360"/>
              <a:chExt cx="431280" cy="473040"/>
            </a:xfrm>
          </p:grpSpPr>
          <p:sp>
            <p:nvSpPr>
              <p:cNvPr id="118" name="CustomShape 3"/>
              <p:cNvSpPr/>
              <p:nvPr/>
            </p:nvSpPr>
            <p:spPr>
              <a:xfrm rot="2062800">
                <a:off x="2145240" y="3093840"/>
                <a:ext cx="240840" cy="391320"/>
              </a:xfrm>
              <a:prstGeom prst="ellipse">
                <a:avLst/>
              </a:prstGeom>
              <a:noFill/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" name="CustomShape 4"/>
              <p:cNvSpPr/>
              <p:nvPr/>
            </p:nvSpPr>
            <p:spPr>
              <a:xfrm rot="2062800">
                <a:off x="2082960" y="3271680"/>
                <a:ext cx="241920" cy="211680"/>
              </a:xfrm>
              <a:prstGeom prst="rect">
                <a:avLst/>
              </a:prstGeom>
              <a:solidFill>
                <a:srgbClr val="ffffff">
                  <a:alpha val="50000"/>
                </a:srgbClr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0" name="Line 5"/>
            <p:cNvSpPr/>
            <p:nvPr/>
          </p:nvSpPr>
          <p:spPr>
            <a:xfrm flipH="1">
              <a:off x="1050120" y="3114360"/>
              <a:ext cx="2107800" cy="27360"/>
            </a:xfrm>
            <a:prstGeom prst="line">
              <a:avLst/>
            </a:prstGeom>
            <a:ln cap="rnd" w="3240">
              <a:solidFill>
                <a:srgbClr val="a6a6a6"/>
              </a:solidFill>
              <a:custDash>
                <a:ds d="3305500000" sp="3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Line 6"/>
            <p:cNvSpPr/>
            <p:nvPr/>
          </p:nvSpPr>
          <p:spPr>
            <a:xfrm flipH="1">
              <a:off x="1102320" y="3287880"/>
              <a:ext cx="2247840" cy="756000"/>
            </a:xfrm>
            <a:prstGeom prst="line">
              <a:avLst/>
            </a:prstGeom>
            <a:ln cap="rnd" w="3240">
              <a:solidFill>
                <a:srgbClr val="a6a6a6"/>
              </a:solidFill>
              <a:custDash>
                <a:ds d="3305500000" sp="3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2" name="Picture 22" descr=""/>
            <p:cNvPicPr/>
            <p:nvPr/>
          </p:nvPicPr>
          <p:blipFill>
            <a:blip r:embed="rId4"/>
            <a:srcRect l="0" t="0" r="0" b="22288"/>
            <a:stretch/>
          </p:blipFill>
          <p:spPr>
            <a:xfrm rot="1984800">
              <a:off x="2897640" y="3024360"/>
              <a:ext cx="518400" cy="402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3" name="CustomShape 7"/>
            <p:cNvSpPr/>
            <p:nvPr/>
          </p:nvSpPr>
          <p:spPr>
            <a:xfrm>
              <a:off x="4844160" y="2908440"/>
              <a:ext cx="940320" cy="23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Illuminator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24" name="CustomShape 8"/>
            <p:cNvSpPr/>
            <p:nvPr/>
          </p:nvSpPr>
          <p:spPr>
            <a:xfrm flipH="1" flipV="1" rot="5400000">
              <a:off x="3556440" y="1837440"/>
              <a:ext cx="97200" cy="2466720"/>
            </a:xfrm>
            <a:prstGeom prst="bentConnector2">
              <a:avLst/>
            </a:pr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9"/>
            <p:cNvSpPr/>
            <p:nvPr/>
          </p:nvSpPr>
          <p:spPr>
            <a:xfrm>
              <a:off x="3317760" y="3156480"/>
              <a:ext cx="1492560" cy="30024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10"/>
            <p:cNvSpPr/>
            <p:nvPr/>
          </p:nvSpPr>
          <p:spPr>
            <a:xfrm>
              <a:off x="4827240" y="3351960"/>
              <a:ext cx="939600" cy="235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Camera</a:t>
              </a:r>
              <a:endParaRPr b="0" lang="en-IN" sz="1800" spc="-1" strike="noStrike">
                <a:latin typeface="Arial"/>
              </a:endParaRPr>
            </a:p>
          </p:txBody>
        </p:sp>
        <p:sp>
          <p:nvSpPr>
            <p:cNvPr id="127" name="CustomShape 11"/>
            <p:cNvSpPr/>
            <p:nvPr/>
          </p:nvSpPr>
          <p:spPr>
            <a:xfrm>
              <a:off x="3486960" y="3665880"/>
              <a:ext cx="1328760" cy="217080"/>
            </a:xfrm>
            <a:prstGeom prst="bentConnector3">
              <a:avLst>
                <a:gd name="adj1" fmla="val 50000"/>
              </a:avLst>
            </a:pr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12"/>
            <p:cNvSpPr/>
            <p:nvPr/>
          </p:nvSpPr>
          <p:spPr>
            <a:xfrm>
              <a:off x="4818240" y="3764880"/>
              <a:ext cx="939240" cy="23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Computer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129" name="CustomShape 13"/>
          <p:cNvSpPr/>
          <p:nvPr/>
        </p:nvSpPr>
        <p:spPr>
          <a:xfrm>
            <a:off x="3312000" y="429840"/>
            <a:ext cx="3670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SYSTEM OVERVIEW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0" name="CustomShape 14"/>
          <p:cNvSpPr/>
          <p:nvPr/>
        </p:nvSpPr>
        <p:spPr>
          <a:xfrm>
            <a:off x="504000" y="1243800"/>
            <a:ext cx="43192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Person sits in front of system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Video (RGB + IR) started recording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BP measured using Sphygmomanometer 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SPO</a:t>
            </a:r>
            <a:r>
              <a:rPr b="0" lang="en-IN" sz="1400" spc="-1" strike="noStrike" baseline="-33000">
                <a:solidFill>
                  <a:srgbClr val="000000"/>
                </a:solidFill>
                <a:latin typeface="Arial"/>
                <a:ea typeface="DejaVu Sans"/>
              </a:rPr>
              <a:t>2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measured using oximeter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5940000" y="1206720"/>
            <a:ext cx="2555280" cy="167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312000" y="429840"/>
            <a:ext cx="3670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DATA CAPTURE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243800"/>
            <a:ext cx="43192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Person sits in front of system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Record videos each of 30 second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RGB video</a:t>
            </a:r>
            <a:endParaRPr b="0" lang="en-IN" sz="1400" spc="-1" strike="noStrike">
              <a:latin typeface="Arial"/>
            </a:endParaRPr>
          </a:p>
          <a:p>
            <a:pPr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IR video synchronously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696000" y="2534760"/>
            <a:ext cx="1943280" cy="15685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696000" y="792000"/>
            <a:ext cx="1923840" cy="170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1" dur="indefinite" restart="never" nodeType="tmRoot">
          <p:childTnLst>
            <p:seq>
              <p:cTn id="232" dur="indefinite" nodeType="mainSeq">
                <p:childTnLst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592080" y="357840"/>
            <a:ext cx="205092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6000" y="1008000"/>
            <a:ext cx="8495280" cy="158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Facial Landmark Extractor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Estimate the location of 68 (x,y) coordinates</a:t>
            </a:r>
            <a:endParaRPr b="0" lang="en-IN" sz="1400" spc="-1" strike="noStrike">
              <a:latin typeface="Arial"/>
            </a:endParaRPr>
          </a:p>
          <a:p>
            <a:pPr lvl="1" marL="36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Map to the facial structures on the face </a:t>
            </a:r>
            <a:endParaRPr b="0" lang="en-IN" sz="1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rcRect l="18388" t="25312" r="39866" b="14478"/>
          <a:stretch/>
        </p:blipFill>
        <p:spPr>
          <a:xfrm>
            <a:off x="2629080" y="2593080"/>
            <a:ext cx="4354200" cy="352620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04000" y="2124000"/>
            <a:ext cx="518256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2448000" y="429840"/>
            <a:ext cx="561528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FACIAL LANDMARK EXTRACTOR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17034</TotalTime>
  <Application>LibreOffice/6.0.7.3$Linux_X86_64 LibreOffice_project/00m0$Build-3</Application>
  <Company>University of Texas at Arlington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2013-10-16T17:47:49Z</dcterms:created>
  <dc:creator>Mike Tackett</dc:creator>
  <dc:description/>
  <dc:language>en-IN</dc:language>
  <cp:lastModifiedBy/>
  <dcterms:modified xsi:type="dcterms:W3CDTF">2022-05-13T11:37:53Z</dcterms:modified>
  <cp:revision>771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Texas at Arlington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30</vt:i4>
  </property>
</Properties>
</file>